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10"/>
  </p:notesMasterIdLst>
  <p:sldIdLst>
    <p:sldId id="267" r:id="rId2"/>
    <p:sldId id="271" r:id="rId3"/>
    <p:sldId id="269" r:id="rId4"/>
    <p:sldId id="268" r:id="rId5"/>
    <p:sldId id="272" r:id="rId6"/>
    <p:sldId id="270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4A823-79E3-4A26-BCE5-02602DDB4B8C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6CD62-6EC5-4C9F-92B5-C5BBBB3C31A1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01994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u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89681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ine panoramică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613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u și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829344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55725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71083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carte de vizit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28573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devărat sau fa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o-RO"/>
              <a:t>Editați stilurile de text coordonator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39294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79081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29353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59595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55539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87610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92334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120218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445877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80919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/>
              <a:t>Editați stilurile de text coordonator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50021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o-RO"/>
              <a:t>Editați stilurile de text coordonator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4647-75BC-4B5D-B074-E0733068D44E}" type="datetimeFigureOut">
              <a:rPr lang="ro-RO" smtClean="0"/>
              <a:t>28.04.2020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CB65C7F-C4F4-4F6B-9C71-78B7878652F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559200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  <p:sldLayoutId id="214748375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DC0A5-5CD0-48C5-B54E-30F65893F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0287" y="1126434"/>
            <a:ext cx="10131425" cy="3405809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FuncȚIILE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TANGENTĂ ȘI COTANGENTĂ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PENTRU </a:t>
            </a:r>
            <a:b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SUME ȘI DIFERENȚE DE UNGHIURI</a:t>
            </a:r>
          </a:p>
        </p:txBody>
      </p:sp>
    </p:spTree>
    <p:extLst>
      <p:ext uri="{BB962C8B-B14F-4D97-AF65-F5344CB8AC3E}">
        <p14:creationId xmlns:p14="http://schemas.microsoft.com/office/powerpoint/2010/main" val="4023411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385BA5-3BBC-4E65-93CC-F17B7EB202A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834887"/>
                <a:ext cx="10131425" cy="495631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Să ne </a:t>
                </a:r>
                <a:r>
                  <a:rPr lang="en-US" sz="2800" dirty="0" err="1"/>
                  <a:t>amintim</a:t>
                </a:r>
                <a:r>
                  <a:rPr lang="en-US" sz="2800" dirty="0"/>
                  <a:t>:</a:t>
                </a:r>
                <a:endParaRPr lang="ro-RO" sz="2800" dirty="0"/>
              </a:p>
              <a:p>
                <a:pPr marL="0" indent="0">
                  <a:buNone/>
                </a:pPr>
                <a:endParaRPr lang="en-US" sz="2800" dirty="0"/>
              </a:p>
              <a:p>
                <a:pPr marL="0" indent="0">
                  <a:buNone/>
                </a:pPr>
                <a:r>
                  <a:rPr lang="en-US" sz="2800" dirty="0" err="1"/>
                  <a:t>Pentru</a:t>
                </a:r>
                <a:r>
                  <a:rPr lang="en-US" sz="2800" dirty="0"/>
                  <a:t> </a:t>
                </a:r>
                <a:r>
                  <a:rPr lang="en-US" sz="2800" dirty="0" err="1"/>
                  <a:t>oricare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8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800" dirty="0"/>
                  <a:t> au loc </a:t>
                </a:r>
                <a:r>
                  <a:rPr lang="en-US" sz="2800" dirty="0" err="1"/>
                  <a:t>egalitățile</a:t>
                </a:r>
                <a:r>
                  <a:rPr lang="en-US" sz="2800" dirty="0"/>
                  <a:t>: </a:t>
                </a:r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</m:oMath>
                </a14:m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342900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</m:oMath>
                </a14:m>
                <a:endParaRPr lang="en-US" sz="2800" dirty="0"/>
              </a:p>
              <a:p>
                <a:pPr marL="342900" indent="-342900">
                  <a:buAutoNum type="arabicPeriod"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endParaRPr lang="en-US" sz="2800" dirty="0"/>
              </a:p>
              <a:p>
                <a:pPr marL="342900" indent="-342900">
                  <a:buAutoNum type="arabicPeriod"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sin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𝒔𝒊𝒏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𝒚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∙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𝒄𝒐𝒔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1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𝒙</m:t>
                    </m:r>
                  </m:oMath>
                </a14:m>
                <a:endParaRPr lang="en-US" sz="280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4385BA5-3BBC-4E65-93CC-F17B7EB202A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834887"/>
                <a:ext cx="10131425" cy="4956313"/>
              </a:xfrm>
              <a:blipFill>
                <a:blip r:embed="rId2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61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u 1">
                <a:extLst>
                  <a:ext uri="{FF2B5EF4-FFF2-40B4-BE49-F238E27FC236}">
                    <a16:creationId xmlns:a16="http://schemas.microsoft.com/office/drawing/2014/main" id="{5E120CD5-1016-49CF-904C-95E2B1084CD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1325216" y="808054"/>
                <a:ext cx="8693427" cy="2620946"/>
              </a:xfrm>
            </p:spPr>
            <p:txBody>
              <a:bodyPr>
                <a:noAutofit/>
              </a:bodyPr>
              <a:lstStyle/>
              <a:p>
                <a:r>
                  <a:rPr lang="en-US" sz="28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Să se </a:t>
                </a:r>
                <a:r>
                  <a:rPr lang="en-US" sz="2800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exprime</a:t>
                </a:r>
                <a:r>
                  <a:rPr lang="en-US" sz="28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cap="none" smtClean="0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±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8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</a:t>
                </a:r>
                <a:r>
                  <a:rPr lang="en-US" sz="28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cap="none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funcție</a:t>
                </a:r>
                <a:r>
                  <a:rPr lang="en-US" sz="28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  </a:t>
                </a:r>
                <a14:m>
                  <m:oMath xmlns:m="http://schemas.openxmlformats.org/officeDocument/2006/math">
                    <m:r>
                      <a:rPr lang="en-US" sz="28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𝑡𝑔𝑥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𝑡𝑔𝑦</m:t>
                    </m:r>
                    <m:r>
                      <a:rPr lang="en-US" sz="2800" b="0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.</m:t>
                    </m:r>
                  </m:oMath>
                </a14:m>
                <a:br>
                  <a:rPr lang="en-US" sz="2800" b="1" cap="none" dirty="0"/>
                </a:br>
                <a:br>
                  <a:rPr lang="en-US" sz="2800" b="1" cap="none" dirty="0"/>
                </a:br>
                <a:r>
                  <a:rPr lang="en-US" sz="2800" b="1" cap="none" dirty="0"/>
                  <a:t>tg</a:t>
                </a:r>
                <a14:m>
                  <m:oMath xmlns:m="http://schemas.openxmlformats.org/officeDocument/2006/math">
                    <m:r>
                      <a:rPr lang="en-US" sz="28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d>
                          <m:dPr>
                            <m:ctrlP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num>
                      <m:den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d>
                          <m:dPr>
                            <m:ctrlP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 cap="none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den>
                    </m:f>
                    <m:r>
                      <a:rPr lang="en-US" sz="28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m:rPr>
                            <m:nor/>
                          </m:rPr>
                          <a:rPr lang="en-US" sz="2800" dirty="0"/>
                          <m:t> 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m:rPr>
                            <m:nor/>
                          </m:rPr>
                          <a:rPr lang="en-US" sz="2800" dirty="0"/>
                          <m:t> </m:t>
                        </m:r>
                      </m:den>
                    </m:f>
                    <m:r>
                      <a:rPr lang="en-US" sz="28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                      =</m:t>
                    </m:r>
                    <m:f>
                      <m:fPr>
                        <m:ctrlP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d>
                          <m:dPr>
                            <m:ctrlP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den>
                    </m:f>
                    <m:r>
                      <a:rPr lang="en-US" sz="2800" b="1" i="1" cap="none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</m:t>
                        </m:r>
                        <m:r>
                          <a:rPr lang="en-US" sz="2800" b="1" i="1" cap="none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𝒕𝒈𝒚</m:t>
                        </m:r>
                        <m:r>
                          <a:rPr lang="en-US" sz="2800" b="1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b="1" cap="none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cap="none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 cap="none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lang="en-US" sz="2800" cap="none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(1)                                 </a:t>
                </a:r>
                <a:endParaRPr lang="ro-RO" sz="2800" cap="none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itlu 1">
                <a:extLst>
                  <a:ext uri="{FF2B5EF4-FFF2-40B4-BE49-F238E27FC236}">
                    <a16:creationId xmlns:a16="http://schemas.microsoft.com/office/drawing/2014/main" id="{5E120CD5-1016-49CF-904C-95E2B1084CD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1325216" y="808054"/>
                <a:ext cx="8693427" cy="2620946"/>
              </a:xfrm>
              <a:blipFill>
                <a:blip r:embed="rId2"/>
                <a:stretch>
                  <a:fillRect l="-1403" r="-335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>
              <a:xfrm>
                <a:off x="1086679" y="3429000"/>
                <a:ext cx="8931964" cy="262094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b="1" dirty="0">
                    <a:latin typeface="+mj-lt"/>
                  </a:rPr>
                  <a:t>  tg</a:t>
                </a:r>
                <a14:m>
                  <m:oMath xmlns:m="http://schemas.openxmlformats.org/officeDocument/2006/math"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e>
                    </m:d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den>
                    </m:f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m:rPr>
                            <m:nor/>
                          </m:rPr>
                          <a:rPr lang="en-US" sz="2800" dirty="0"/>
                          <m:t> 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𝒔𝒊𝒏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m:rPr>
                            <m:nor/>
                          </m:rPr>
                          <a:rPr lang="en-US" sz="2800" dirty="0"/>
                          <m:t> </m:t>
                        </m:r>
                      </m:den>
                    </m:f>
                    <m:r>
                      <a:rPr lang="en-US" sz="2800" b="1" i="1" dirty="0" smtClean="0">
                        <a:latin typeface="Cambria Math" panose="02040503050406030204" pitchFamily="18" charset="0"/>
                      </a:rPr>
                      <m:t>=                     </m:t>
                    </m:r>
                    <m:r>
                      <a:rPr lang="en-US" sz="28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 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𝒄𝒐𝒔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d>
                          <m:dPr>
                            <m:ctrlP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28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𝒙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𝒕𝒈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𝒚</m:t>
                            </m:r>
                          </m:e>
                        </m:d>
                      </m:den>
                    </m:f>
                    <m:r>
                      <a:rPr lang="en-US" sz="2800" b="1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𝒕𝒈𝒚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800" b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𝒕𝒈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</m:den>
                    </m:f>
                  </m:oMath>
                </a14:m>
                <a:r>
                  <a:rPr lang="en-US" sz="2800" dirty="0">
                    <a:latin typeface="+mj-lt"/>
                    <a:cs typeface="Times New Roman" panose="02020603050405020304" pitchFamily="18" charset="0"/>
                  </a:rPr>
                  <a:t>               (2)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unde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pentru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care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expresiile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au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sens.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86679" y="3429000"/>
                <a:ext cx="8931964" cy="2620946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8884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9" name="Content Placeholder 8"/>
              <p:cNvSpPr>
                <a:spLocks noGrp="1"/>
              </p:cNvSpPr>
              <p:nvPr>
                <p:ph idx="1"/>
              </p:nvPr>
            </p:nvSpPr>
            <p:spPr>
              <a:xfrm>
                <a:off x="825910" y="927652"/>
                <a:ext cx="9948108" cy="536264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</a:t>
                </a:r>
                <a:r>
                  <a:rPr lang="en-US" sz="2800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În</a:t>
                </a:r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mod analog se </a:t>
                </a:r>
                <a:r>
                  <a:rPr lang="en-US" sz="2800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obțin</a:t>
                </a:r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egalitățile</a:t>
                </a:r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:   </a:t>
                </a:r>
              </a:p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</a:t>
                </a:r>
                <a:r>
                  <a:rPr lang="en-US" sz="2800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ctg</a:t>
                </a:r>
                <a14:m>
                  <m:oMath xmlns:m="http://schemas.openxmlformats.org/officeDocument/2006/math">
                    <m:r>
                      <a:rPr lang="en-US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d>
                    <m:r>
                      <a:rPr lang="en-US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(3)</a:t>
                </a:r>
              </a:p>
              <a:p>
                <a:pPr marL="0" indent="0" algn="just">
                  <a:buNone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       ctg</a:t>
                </a:r>
                <a14:m>
                  <m:oMath xmlns:m="http://schemas.openxmlformats.org/officeDocument/2006/math">
                    <m:r>
                      <a:rPr lang="en-US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d>
                    <m:r>
                      <a:rPr lang="en-US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∙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+1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(4)</a:t>
                </a:r>
              </a:p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unde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pentru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care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fiecare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expresie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are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sens.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 sz="4000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9" name="Content Placeholder 8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5910" y="927652"/>
                <a:ext cx="9948108" cy="536264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6369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120FD-8B58-4D3E-B179-E51C58945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/>
              <a:t>AplicațiI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377F9-B9A6-49FE-8AA6-6623D1DAF88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123122" y="1771006"/>
                <a:ext cx="10131425" cy="364913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Fie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e>
                    </m:d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astfel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încât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𝑏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=−</m:t>
                    </m:r>
                    <m:f>
                      <m:f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Calculați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𝑐𝑡𝑔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ș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𝑐𝑡𝑔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Calculați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15°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și c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15°.</m:t>
                    </m:r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29377F9-B9A6-49FE-8AA6-6623D1DAF88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23122" y="1771006"/>
                <a:ext cx="10131425" cy="3649133"/>
              </a:xfrm>
              <a:blipFill>
                <a:blip r:embed="rId2"/>
                <a:stretch>
                  <a:fillRect l="-12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9542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42EEE-2CF4-4FB9-B6A9-55404E7D1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err="1"/>
              <a:t>Consecințe</a:t>
            </a:r>
            <a:endParaRPr lang="en-US" i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1C2DC5-5A30-4364-A8E0-A808BE3F6D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374774" y="1604433"/>
                <a:ext cx="10131425" cy="3649133"/>
              </a:xfrm>
            </p:spPr>
            <p:txBody>
              <a:bodyPr>
                <a:normAutofit/>
              </a:bodyPr>
              <a:lstStyle/>
              <a:p>
                <a:endParaRPr lang="en-US" sz="4000" b="1" dirty="0"/>
              </a:p>
              <a:p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 relația (1)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considerăm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și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obținem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     tg</a:t>
                </a:r>
                <a14:m>
                  <m:oMath xmlns:m="http://schemas.openxmlformats.org/officeDocument/2006/math">
                    <m:r>
                      <a:rPr lang="en-US" sz="2800" b="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sz="2800" b="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1−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relația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(3)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considerăm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32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𝑎</m:t>
                    </m:r>
                  </m:oMath>
                </a14:m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și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2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obținem</a:t>
                </a:r>
                <a:r>
                  <a:rPr lang="en-US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0" indent="0">
                  <a:buNone/>
                </a:pPr>
                <a:r>
                  <a:rPr lang="en-US" sz="30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     </a:t>
                </a:r>
                <a:r>
                  <a:rPr lang="en-US" sz="2800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ctg</a:t>
                </a:r>
                <a14:m>
                  <m:oMath xmlns:m="http://schemas.openxmlformats.org/officeDocument/2006/math">
                    <m:r>
                      <a:rPr lang="en-US" sz="2800" b="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ctrlPr>
                          <a:rPr lang="en-US" sz="28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𝑐</m:t>
                            </m:r>
                            <m:r>
                              <a:rPr 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𝑡𝑔</m:t>
                            </m:r>
                          </m:e>
                          <m:sup>
                            <m:r>
                              <a:rPr lang="en-US" sz="2800" b="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−1</m:t>
                        </m:r>
                        <m:r>
                          <m:rPr>
                            <m:nor/>
                          </m:rPr>
                          <a:rPr lang="en-US" sz="2800" dirty="0">
                            <a:latin typeface="Times New Roman" panose="020206030504050203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</m:num>
                      <m:den>
                        <m:r>
                          <a:rPr lang="en-US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𝑐𝑡𝑔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sz="2800" b="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A1C2DC5-5A30-4364-A8E0-A808BE3F6D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74774" y="1604433"/>
                <a:ext cx="10131425" cy="3649133"/>
              </a:xfrm>
              <a:blipFill>
                <a:blip r:embed="rId2"/>
                <a:stretch>
                  <a:fillRect l="-13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886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392F36-011B-43CD-8FEF-344D3012EEC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901147"/>
                <a:ext cx="10131425" cy="485029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Teoremă: </a:t>
                </a:r>
              </a:p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Funcțiile tangentă și cotangentă au perioada principală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o-RO" sz="2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ro-RO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ro-RO" sz="28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endParaRPr lang="ro-RO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d>
                      <m:dPr>
                        <m:ctrlP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e>
                    </m:d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o-RO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∀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ro-RO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𝑍</m:t>
                        </m:r>
                      </m:e>
                    </m:d>
                  </m:oMath>
                </a14:m>
                <a:endParaRPr lang="ro-RO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ctr">
                  <a:buNone/>
                </a:pPr>
                <a:r>
                  <a:rPr lang="ro-RO" sz="2800" dirty="0">
                    <a:cs typeface="Times New Roman" panose="02020603050405020304" pitchFamily="18" charset="0"/>
                  </a:rPr>
                  <a:t>c</a:t>
                </a:r>
                <a14:m>
                  <m:oMath xmlns:m="http://schemas.openxmlformats.org/officeDocument/2006/math">
                    <m:r>
                      <a:rPr lang="ro-RO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d>
                      <m:dPr>
                        <m:ctrlP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</m:e>
                    </m:d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𝑐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∀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  <m:r>
                      <a:rPr lang="ro-RO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\</m:t>
                    </m:r>
                    <m:d>
                      <m:dPr>
                        <m:begChr m:val="{"/>
                        <m:endChr m:val="}"/>
                        <m:ctrlP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𝜋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|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𝑘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∈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𝑍</m:t>
                        </m:r>
                      </m:e>
                    </m:d>
                  </m:oMath>
                </a14:m>
                <a:endParaRPr lang="ro-RO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1392F36-011B-43CD-8FEF-344D3012EEC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901147"/>
                <a:ext cx="10131425" cy="4850297"/>
              </a:xfrm>
              <a:blipFill>
                <a:blip r:embed="rId2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66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4FA2D-A0C0-47FD-82A1-5D1170E6CC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/>
              <a:t>Temă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827878-67ED-49FE-B149-4E8F7E3C60F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5801" y="1550505"/>
                <a:ext cx="10131425" cy="4240696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ro-RO" dirty="0"/>
                  <a:t>1</a:t>
                </a: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Fie </a:t>
                </a: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  <m:r>
                      <a:rPr lang="en-US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∈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o-RO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0,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𝜋</m:t>
                            </m:r>
                          </m:num>
                          <m:den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astfel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încât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ro-RO" sz="2800" b="0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cos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7</m:t>
                        </m:r>
                      </m:den>
                    </m:f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</m:t>
                    </m:r>
                    <m:func>
                      <m:funcPr>
                        <m:ctrlP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o-RO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cos</m:t>
                        </m:r>
                      </m:fName>
                      <m:e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func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3</m:t>
                        </m:r>
                      </m:num>
                      <m:den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14</m:t>
                        </m:r>
                      </m:den>
                    </m:f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Calculați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𝑡𝑔𝑦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  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𝑐𝑡𝑔</m:t>
                    </m:r>
                    <m:d>
                      <m:dPr>
                        <m:ctrlPr>
                          <a:rPr lang="en-US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𝑦</m:t>
                        </m:r>
                      </m:e>
                    </m:d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ș</m:t>
                    </m:r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𝑦</m:t>
                    </m:r>
                  </m:oMath>
                </a14:m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o-RO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Să se demonstreze următoarele egalități: </a:t>
                </a:r>
              </a:p>
              <a:p>
                <a:pPr marL="0" indent="0">
                  <a:buNone/>
                </a:pPr>
                <a:r>
                  <a:rPr lang="ro-RO" sz="2800" b="0" dirty="0">
                    <a:cs typeface="Times New Roman" panose="02020603050405020304" pitchFamily="18" charset="0"/>
                  </a:rPr>
                  <a:t>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ro-RO" sz="2800" b="0" i="0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sin</m:t>
                        </m:r>
                      </m:fName>
                      <m:e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∙</m:t>
                            </m:r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𝑡𝑔</m:t>
                            </m:r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ro-RO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o-RO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𝑡𝑔</m:t>
                                </m:r>
                              </m:e>
                              <m:sup>
                                <m:r>
                                  <a:rPr lang="ro-RO" sz="2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uncPr>
                      <m:fName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𝑐𝑜𝑠</m:t>
                        </m:r>
                      </m:fName>
                      <m:e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2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𝑡𝑔</m:t>
                                </m:r>
                              </m:e>
                              <m:sup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num>
                          <m:den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1+</m:t>
                            </m:r>
                            <m:sSup>
                              <m:sSupPr>
                                <m:ctrlP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𝑡𝑔</m:t>
                                </m:r>
                              </m:e>
                              <m:sup>
                                <m:r>
                                  <a:rPr lang="ro-RO" sz="2800" i="1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den>
                        </m:f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</m:e>
                    </m:func>
                  </m:oMath>
                </a14:m>
                <a:endParaRPr lang="ro-RO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r>
                  <a:rPr lang="ro-RO" sz="2800" b="0" dirty="0">
                    <a:cs typeface="Times New Roman" panose="02020603050405020304" pitchFamily="18" charset="0"/>
                  </a:rPr>
                  <a:t>          </a:t>
                </a:r>
                <a14:m>
                  <m:oMath xmlns:m="http://schemas.openxmlformats.org/officeDocument/2006/math"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unc>
                          <m:funcPr>
                            <m:ctrlP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func>
                      </m:num>
                      <m:den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func>
                          <m:funcPr>
                            <m:ctrlP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ro-RO" sz="2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func>
                      </m:den>
                    </m:f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     </a:t>
                </a:r>
                <a14:m>
                  <m:oMath xmlns:m="http://schemas.openxmlformats.org/officeDocument/2006/math">
                    <m:r>
                      <a:rPr lang="ro-RO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𝑡𝑔</m:t>
                    </m:r>
                    <m:r>
                      <a:rPr lang="ro-RO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ro-RO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ro-RO" sz="2800" i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ro-RO" sz="28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  <m:r>
                          <a:rPr lang="ro-RO" sz="2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func>
                          <m:funcPr>
                            <m:ctrlP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func>
                      </m:num>
                      <m:den>
                        <m:func>
                          <m:funcPr>
                            <m:ctrlPr>
                              <a:rPr lang="ro-RO" sz="2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ro-RO" sz="2800" b="0" i="0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sin</m:t>
                            </m:r>
                          </m:fName>
                          <m:e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  <m:r>
                              <a:rPr lang="ro-RO" sz="28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func>
                      </m:den>
                    </m:f>
                  </m:oMath>
                </a14:m>
                <a:r>
                  <a:rPr lang="ro-RO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F827878-67ED-49FE-B149-4E8F7E3C60F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5801" y="1550505"/>
                <a:ext cx="10131425" cy="4240696"/>
              </a:xfrm>
              <a:blipFill>
                <a:blip r:embed="rId2"/>
                <a:stretch>
                  <a:fillRect l="-126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81210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">
  <a:themeElements>
    <a:clrScheme name="Celest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TM03457452[[fn=Ceresc]]</Template>
  <TotalTime>403</TotalTime>
  <Words>346</Words>
  <Application>Microsoft Office PowerPoint</Application>
  <PresentationFormat>Widescreen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Times New Roman</vt:lpstr>
      <vt:lpstr>Celest</vt:lpstr>
      <vt:lpstr>FuncȚIILE TANGENTĂ ȘI COTANGENTĂ  PENTRU  SUME ȘI DIFERENȚE DE UNGHIURI</vt:lpstr>
      <vt:lpstr>PowerPoint Presentation</vt:lpstr>
      <vt:lpstr>Să se exprime tg(x±y) în funcție de  tgx, tgy.  tg (x+y)=sin(x+y)/cos(x+y) =(sin x∙cos y+sin y∙cos x" " )/(cos x∙cos y-sin x∙sin y" " )=                      =(cos x∙cos y(tg x+tg y))/(cos x∙cos y(1-tg x∙tg y) )=(tg x+tgy " " )/(1-tg x∙tg y)            (1)                                 </vt:lpstr>
      <vt:lpstr>PowerPoint Presentation</vt:lpstr>
      <vt:lpstr>AplicațiI:</vt:lpstr>
      <vt:lpstr>Consecințe</vt:lpstr>
      <vt:lpstr>PowerPoint Presentation</vt:lpstr>
      <vt:lpstr>Temă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MULȚIMEA NUMERELOR COMPLEXE</dc:title>
  <dc:creator>lgabriel</dc:creator>
  <cp:lastModifiedBy>Daniela</cp:lastModifiedBy>
  <cp:revision>47</cp:revision>
  <dcterms:created xsi:type="dcterms:W3CDTF">2017-12-07T19:40:17Z</dcterms:created>
  <dcterms:modified xsi:type="dcterms:W3CDTF">2020-04-28T06:31:27Z</dcterms:modified>
</cp:coreProperties>
</file>